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62" r:id="rId2"/>
    <p:sldId id="265" r:id="rId3"/>
    <p:sldId id="264" r:id="rId4"/>
    <p:sldId id="267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3" pos="96" userDrawn="1">
          <p15:clr>
            <a:srgbClr val="A4A3A4"/>
          </p15:clr>
        </p15:guide>
        <p15:guide id="4" pos="4224" userDrawn="1">
          <p15:clr>
            <a:srgbClr val="A4A3A4"/>
          </p15:clr>
        </p15:guide>
        <p15:guide id="5" orient="horz" pos="602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51A"/>
    <a:srgbClr val="C6024F"/>
    <a:srgbClr val="717171"/>
    <a:srgbClr val="FFCDE0"/>
    <a:srgbClr val="EB6100"/>
    <a:srgbClr val="008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190" autoAdjust="0"/>
  </p:normalViewPr>
  <p:slideViewPr>
    <p:cSldViewPr snapToGrid="0" showGuides="1">
      <p:cViewPr>
        <p:scale>
          <a:sx n="165" d="100"/>
          <a:sy n="165" d="100"/>
        </p:scale>
        <p:origin x="2504" y="-3640"/>
      </p:cViewPr>
      <p:guideLst>
        <p:guide orient="horz" pos="3143"/>
        <p:guide pos="96"/>
        <p:guide pos="4224"/>
        <p:guide orient="horz" pos="60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6BD1-253D-4AD0-96AE-F34F39F9C679}" type="datetimeFigureOut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C9B36-8DCE-4580-B935-A0F90A6F4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520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FA32B-B4FD-4F88-8AEB-819DC24F67B1}" type="datetimeFigureOut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A45B7-6FAE-45AF-A635-73747E62C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52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://naver.me/Fk5GtNPt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://naver.me/Fk5GtNPt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81185-A1A8-42C3-8E8F-51AB362BA7F3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88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D7EC0-7767-49AC-B067-456432CE8A3B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705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0B9D8-AA07-4BEE-A5EE-122720B45CB9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433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33042642"/>
              </p:ext>
            </p:extLst>
          </p:nvPr>
        </p:nvGraphicFramePr>
        <p:xfrm>
          <a:off x="298452" y="1389708"/>
          <a:ext cx="6261099" cy="6776403"/>
        </p:xfrm>
        <a:graphic>
          <a:graphicData uri="http://schemas.openxmlformats.org/drawingml/2006/table">
            <a:tbl>
              <a:tblPr/>
              <a:tblGrid>
                <a:gridCol w="6261099">
                  <a:extLst>
                    <a:ext uri="{9D8B030D-6E8A-4147-A177-3AD203B41FA5}">
                      <a16:colId xmlns:a16="http://schemas.microsoft.com/office/drawing/2014/main" val="1224991577"/>
                    </a:ext>
                  </a:extLst>
                </a:gridCol>
              </a:tblGrid>
              <a:tr h="5878287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 취급방침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&gt;</a:t>
                      </a:r>
                      <a:b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개인정보의 처리 목적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이용자 확인을 위한 목적으로 귀하의 개인정보를 수집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이용하고 있습니다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수집방법에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따른 구체적인 수집목적 및 이용목적은 다음과 같습니다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지원자 본인 확인 및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심사진행을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위한 정보 수집</a:t>
                      </a:r>
                      <a:endParaRPr lang="en-US" altLang="ko-KR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처리하는 개인정보의 항목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필요한 최소한의 범위 내에서 아래와 같이 개인정보를 수집하고 있습니다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수집항목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생년월일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증명사진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휴대폰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이메일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소속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 수집방법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네이버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설문폼</a:t>
                      </a:r>
                      <a:endParaRPr lang="en-US" altLang="ko-KR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개인정보의 처리 및 보유기간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 수집 및 이용목적이 달성된 후에는 다음과 같이 해당 정보를 지체 없이 파기합니다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종료로 부터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간</a:t>
                      </a:r>
                      <a:endParaRPr lang="en-US" altLang="ko-KR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개인정보처리의 위탁에 관한 사항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서비스 이행을 위해 아래와 같이 외부 전문업체에 취급 위탁하여 운영하고 있습니다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업무대행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㈜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올댓캠퍼스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사업자등록번호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565-81-00054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주소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서울특별시 마포구 동교로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길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40, 5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층</a:t>
                      </a:r>
                      <a:b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개인정보보호책임자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 창 수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수탁업체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위탁업무내용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신청자에 따른 본인 확인 및 개인식별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개인별 공지 사항 전달</a:t>
                      </a:r>
                      <a:endParaRPr lang="en-US" altLang="ko-KR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개인정보의 처리 위탁계약 시 개인정보보호 관련 법규의 준수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개인정보에 관한 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 제공 금지 및 사고 시의 책임부담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위탁기간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처리 종료 후의 개인정보의 반환 또는 파기 등을 명확히 규정하고 당해 계약내용을 서면 또는 전자적으로 보관하고 있습니다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위탁하는 업무의 내용이 변경될 경우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카페 및 블로그 공지사항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서면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이메일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전화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SMS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이와 유사한 방법 중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 이상의 방법으로 고지하겠습니다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한컴바탕" panose="02030600000101010101" pitchFamily="18" charset="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482143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 userDrawn="1"/>
        </p:nvSpPr>
        <p:spPr>
          <a:xfrm>
            <a:off x="1" y="516151"/>
            <a:ext cx="6858000" cy="63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[</a:t>
            </a:r>
            <a:r>
              <a:rPr lang="ko-KR" altLang="en-US" sz="1400" b="1" dirty="0">
                <a:solidFill>
                  <a:srgbClr val="000000"/>
                </a:solidFill>
                <a:latin typeface="한컴바탕" panose="02030600000101010101" pitchFamily="18" charset="2"/>
                <a:ea typeface="맑은 고딕" panose="020B0503020000020004" pitchFamily="50" charset="-127"/>
              </a:rPr>
              <a:t>별첨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000" b="1" dirty="0" err="1">
                <a:solidFill>
                  <a:srgbClr val="000000"/>
                </a:solidFill>
                <a:latin typeface="한컴바탕" panose="02030600000101010101" pitchFamily="18" charset="2"/>
                <a:ea typeface="맑은 고딕" panose="020B0503020000020004" pitchFamily="50" charset="-127"/>
              </a:rPr>
              <a:t>지원링크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en-US" altLang="ko-Kore-KR" sz="9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나눔고딕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http://naver.me/Fk5GtNPt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000" b="1" dirty="0">
                <a:solidFill>
                  <a:srgbClr val="000000"/>
                </a:solidFill>
                <a:latin typeface="한컴바탕" panose="02030600000101010101" pitchFamily="18" charset="2"/>
                <a:ea typeface="맑은 고딕" panose="020B0503020000020004" pitchFamily="50" charset="-127"/>
              </a:rPr>
              <a:t>내 개인정보 수집 및 이용 동의 항목에 </a:t>
            </a:r>
            <a:r>
              <a:rPr lang="ko-KR" altLang="en-US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b="1" dirty="0">
                <a:solidFill>
                  <a:srgbClr val="000000"/>
                </a:solidFill>
                <a:latin typeface="한컴바탕" panose="02030600000101010101" pitchFamily="18" charset="2"/>
                <a:ea typeface="맑은 고딕" panose="020B0503020000020004" pitchFamily="50" charset="-127"/>
              </a:rPr>
              <a:t>동의</a:t>
            </a:r>
            <a:r>
              <a:rPr lang="ko-KR" altLang="en-US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000" b="1" dirty="0">
                <a:solidFill>
                  <a:srgbClr val="000000"/>
                </a:solidFill>
                <a:latin typeface="한컴바탕" panose="02030600000101010101" pitchFamily="18" charset="2"/>
                <a:ea typeface="맑은 고딕" panose="020B0503020000020004" pitchFamily="50" charset="-127"/>
              </a:rPr>
              <a:t>체크해주세요</a:t>
            </a:r>
            <a:endParaRPr lang="ko-KR" altLang="en-US" sz="500" dirty="0">
              <a:solidFill>
                <a:prstClr val="black"/>
              </a:solidFill>
            </a:endParaRPr>
          </a:p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600" b="1" dirty="0">
                <a:solidFill>
                  <a:srgbClr val="000000"/>
                </a:solidFill>
                <a:latin typeface="한컴바탕" panose="02030600000101010101" pitchFamily="18" charset="2"/>
                <a:ea typeface="맑은 고딕" panose="020B0503020000020004" pitchFamily="50" charset="-127"/>
              </a:rPr>
              <a:t>개인정보의 수집 및 </a:t>
            </a:r>
            <a:r>
              <a:rPr lang="ko-KR" altLang="en-US" sz="1600" b="1" dirty="0" err="1">
                <a:solidFill>
                  <a:srgbClr val="000000"/>
                </a:solidFill>
                <a:latin typeface="한컴바탕" panose="02030600000101010101" pitchFamily="18" charset="2"/>
                <a:ea typeface="맑은 고딕" panose="020B0503020000020004" pitchFamily="50" charset="-127"/>
              </a:rPr>
              <a:t>이용동의서</a:t>
            </a:r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en-US" altLang="ko-KR" sz="500" dirty="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298451" y="8241693"/>
            <a:ext cx="62611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개인정보의 수집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제공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위탁 등과 관련한 위 사항에 대하여 </a:t>
            </a:r>
            <a:b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원하지 않는 경우 동의를 거부할 수 있습니다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다만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지원자 동의를 거부하는 경우 지원과정에서 불이익이 있을 수 있음을 알려드립니다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ko-KR" sz="10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 사항에 모두 동의하며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오리온 대학생 서포터즈 </a:t>
            </a:r>
            <a:r>
              <a:rPr lang="ko-KR" altLang="en-US" sz="10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오리온프렌즈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기에 지원합니다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  </a:t>
            </a:r>
          </a:p>
        </p:txBody>
      </p:sp>
    </p:spTree>
    <p:extLst>
      <p:ext uri="{BB962C8B-B14F-4D97-AF65-F5344CB8AC3E}">
        <p14:creationId xmlns:p14="http://schemas.microsoft.com/office/powerpoint/2010/main" val="4106084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D2AC8966-0E68-9148-BC74-579AEC3333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12117" y="58995"/>
            <a:ext cx="3697307" cy="162826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73F2C24-FD42-124C-B519-3A6D83A190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9092" y="951267"/>
            <a:ext cx="1426973" cy="1169529"/>
          </a:xfrm>
          <a:prstGeom prst="rect">
            <a:avLst/>
          </a:prstGeom>
        </p:spPr>
      </p:pic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395F616-27C1-374C-9F47-80E5620CEB1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55121543"/>
              </p:ext>
            </p:extLst>
          </p:nvPr>
        </p:nvGraphicFramePr>
        <p:xfrm>
          <a:off x="169863" y="1575872"/>
          <a:ext cx="6546205" cy="7990699"/>
        </p:xfrm>
        <a:graphic>
          <a:graphicData uri="http://schemas.openxmlformats.org/drawingml/2006/table">
            <a:tbl>
              <a:tblPr/>
              <a:tblGrid>
                <a:gridCol w="858972">
                  <a:extLst>
                    <a:ext uri="{9D8B030D-6E8A-4147-A177-3AD203B41FA5}">
                      <a16:colId xmlns:a16="http://schemas.microsoft.com/office/drawing/2014/main" val="3570199930"/>
                    </a:ext>
                  </a:extLst>
                </a:gridCol>
                <a:gridCol w="378146">
                  <a:extLst>
                    <a:ext uri="{9D8B030D-6E8A-4147-A177-3AD203B41FA5}">
                      <a16:colId xmlns:a16="http://schemas.microsoft.com/office/drawing/2014/main" val="107779891"/>
                    </a:ext>
                  </a:extLst>
                </a:gridCol>
                <a:gridCol w="539801">
                  <a:extLst>
                    <a:ext uri="{9D8B030D-6E8A-4147-A177-3AD203B41FA5}">
                      <a16:colId xmlns:a16="http://schemas.microsoft.com/office/drawing/2014/main" val="3860973923"/>
                    </a:ext>
                  </a:extLst>
                </a:gridCol>
                <a:gridCol w="443845">
                  <a:extLst>
                    <a:ext uri="{9D8B030D-6E8A-4147-A177-3AD203B41FA5}">
                      <a16:colId xmlns:a16="http://schemas.microsoft.com/office/drawing/2014/main" val="116314142"/>
                    </a:ext>
                  </a:extLst>
                </a:gridCol>
                <a:gridCol w="342653">
                  <a:extLst>
                    <a:ext uri="{9D8B030D-6E8A-4147-A177-3AD203B41FA5}">
                      <a16:colId xmlns:a16="http://schemas.microsoft.com/office/drawing/2014/main" val="3307217802"/>
                    </a:ext>
                  </a:extLst>
                </a:gridCol>
                <a:gridCol w="141575">
                  <a:extLst>
                    <a:ext uri="{9D8B030D-6E8A-4147-A177-3AD203B41FA5}">
                      <a16:colId xmlns:a16="http://schemas.microsoft.com/office/drawing/2014/main" val="932850877"/>
                    </a:ext>
                  </a:extLst>
                </a:gridCol>
                <a:gridCol w="401745">
                  <a:extLst>
                    <a:ext uri="{9D8B030D-6E8A-4147-A177-3AD203B41FA5}">
                      <a16:colId xmlns:a16="http://schemas.microsoft.com/office/drawing/2014/main" val="2355006578"/>
                    </a:ext>
                  </a:extLst>
                </a:gridCol>
                <a:gridCol w="441703">
                  <a:extLst>
                    <a:ext uri="{9D8B030D-6E8A-4147-A177-3AD203B41FA5}">
                      <a16:colId xmlns:a16="http://schemas.microsoft.com/office/drawing/2014/main" val="4148053890"/>
                    </a:ext>
                  </a:extLst>
                </a:gridCol>
                <a:gridCol w="376980">
                  <a:extLst>
                    <a:ext uri="{9D8B030D-6E8A-4147-A177-3AD203B41FA5}">
                      <a16:colId xmlns:a16="http://schemas.microsoft.com/office/drawing/2014/main" val="3274141357"/>
                    </a:ext>
                  </a:extLst>
                </a:gridCol>
                <a:gridCol w="255737">
                  <a:extLst>
                    <a:ext uri="{9D8B030D-6E8A-4147-A177-3AD203B41FA5}">
                      <a16:colId xmlns:a16="http://schemas.microsoft.com/office/drawing/2014/main" val="2976644172"/>
                    </a:ext>
                  </a:extLst>
                </a:gridCol>
                <a:gridCol w="155255">
                  <a:extLst>
                    <a:ext uri="{9D8B030D-6E8A-4147-A177-3AD203B41FA5}">
                      <a16:colId xmlns:a16="http://schemas.microsoft.com/office/drawing/2014/main" val="1414783565"/>
                    </a:ext>
                  </a:extLst>
                </a:gridCol>
                <a:gridCol w="194044">
                  <a:extLst>
                    <a:ext uri="{9D8B030D-6E8A-4147-A177-3AD203B41FA5}">
                      <a16:colId xmlns:a16="http://schemas.microsoft.com/office/drawing/2014/main" val="2218867569"/>
                    </a:ext>
                  </a:extLst>
                </a:gridCol>
                <a:gridCol w="302261">
                  <a:extLst>
                    <a:ext uri="{9D8B030D-6E8A-4147-A177-3AD203B41FA5}">
                      <a16:colId xmlns:a16="http://schemas.microsoft.com/office/drawing/2014/main" val="792134274"/>
                    </a:ext>
                  </a:extLst>
                </a:gridCol>
                <a:gridCol w="204728">
                  <a:extLst>
                    <a:ext uri="{9D8B030D-6E8A-4147-A177-3AD203B41FA5}">
                      <a16:colId xmlns:a16="http://schemas.microsoft.com/office/drawing/2014/main" val="403924299"/>
                    </a:ext>
                  </a:extLst>
                </a:gridCol>
                <a:gridCol w="150994">
                  <a:extLst>
                    <a:ext uri="{9D8B030D-6E8A-4147-A177-3AD203B41FA5}">
                      <a16:colId xmlns:a16="http://schemas.microsoft.com/office/drawing/2014/main" val="2480119701"/>
                    </a:ext>
                  </a:extLst>
                </a:gridCol>
                <a:gridCol w="495442">
                  <a:extLst>
                    <a:ext uri="{9D8B030D-6E8A-4147-A177-3AD203B41FA5}">
                      <a16:colId xmlns:a16="http://schemas.microsoft.com/office/drawing/2014/main" val="384302532"/>
                    </a:ext>
                  </a:extLst>
                </a:gridCol>
                <a:gridCol w="108906">
                  <a:extLst>
                    <a:ext uri="{9D8B030D-6E8A-4147-A177-3AD203B41FA5}">
                      <a16:colId xmlns:a16="http://schemas.microsoft.com/office/drawing/2014/main" val="322425407"/>
                    </a:ext>
                  </a:extLst>
                </a:gridCol>
                <a:gridCol w="753418">
                  <a:extLst>
                    <a:ext uri="{9D8B030D-6E8A-4147-A177-3AD203B41FA5}">
                      <a16:colId xmlns:a16="http://schemas.microsoft.com/office/drawing/2014/main" val="1216831827"/>
                    </a:ext>
                  </a:extLst>
                </a:gridCol>
              </a:tblGrid>
              <a:tr h="373353">
                <a:tc rowSpan="5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사진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800" b="0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ko-KR" altLang="en-US" sz="800" b="0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얼굴 식별 가능한 사진</a:t>
                      </a:r>
                      <a:endParaRPr kumimoji="0" lang="en-US" altLang="ko-KR" sz="800" b="0" i="0" u="none" strike="noStrike" kern="0" cap="none" spc="-15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0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셀카 가능 </a:t>
                      </a:r>
                      <a:endParaRPr kumimoji="0" lang="en-US" altLang="ko-KR" sz="800" b="0" i="0" u="none" strike="noStrike" kern="0" cap="none" spc="-15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altLang="ko-KR" sz="800" b="0" i="0" u="none" strike="noStrike" kern="0" cap="none" spc="-15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최종 선발 시</a:t>
                      </a:r>
                      <a:r>
                        <a:rPr kumimoji="0" lang="en-US" altLang="ko-KR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800" b="1" i="0" u="none" strike="noStrike" kern="0" cap="none" spc="-15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제공  </a:t>
                      </a:r>
                      <a:r>
                        <a:rPr kumimoji="0" lang="ko-KR" altLang="en-US" sz="800" b="1" i="0" u="none" strike="noStrike" kern="0" cap="none" spc="-15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굿즈</a:t>
                      </a: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활용 </a:t>
                      </a:r>
                      <a:endParaRPr kumimoji="0" lang="en-US" altLang="ko-KR" sz="800" b="1" i="0" u="none" strike="noStrike" kern="0" cap="none" spc="-15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8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성명</a:t>
                      </a: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홍길동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성별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생년월일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00.00.00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208359"/>
                  </a:ext>
                </a:extLst>
              </a:tr>
              <a:tr h="373353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학교</a:t>
                      </a: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대학교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학년 및 학기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학기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22884"/>
                  </a:ext>
                </a:extLst>
              </a:tr>
              <a:tr h="373353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전공학과</a:t>
                      </a: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학과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상태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재학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휴학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수료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졸업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133993"/>
                  </a:ext>
                </a:extLst>
              </a:tr>
              <a:tr h="373372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800" b="0" i="0" u="none" strike="noStrike" kern="0" cap="none" spc="-20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복수전공</a:t>
                      </a:r>
                      <a:r>
                        <a:rPr lang="en-US" altLang="ko-KR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부전공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6858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-2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* 없으면 공란으로 제출</a:t>
                      </a: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학과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연락처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010-0000-0000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93636"/>
                  </a:ext>
                </a:extLst>
              </a:tr>
              <a:tr h="373353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-1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주소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altLang="ko-KR" sz="800" kern="0" spc="-1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ko-KR" altLang="en-US" sz="800" kern="0" spc="-100" baseline="0" dirty="0" err="1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실거주지</a:t>
                      </a:r>
                      <a:endParaRPr lang="ko-KR" altLang="en-US" sz="800" kern="0" spc="-1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 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상세주소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395821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884594"/>
                  </a:ext>
                </a:extLst>
              </a:tr>
              <a:tr h="390009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800" b="1" kern="0" spc="-15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나</a:t>
                      </a:r>
                      <a:r>
                        <a:rPr lang="en-US" altLang="ko-KR" sz="800" b="1" kern="0" spc="-15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’</a:t>
                      </a:r>
                      <a:r>
                        <a:rPr lang="ko-KR" altLang="en-US" sz="800" b="1" kern="0" spc="-15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는 세상에서</a:t>
                      </a:r>
                      <a:endParaRPr lang="en-US" altLang="ko-KR" sz="800" b="1" kern="0" spc="-15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-15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가장 </a:t>
                      </a:r>
                      <a:r>
                        <a:rPr lang="en-US" altLang="ko-KR" sz="800" b="1" kern="0" spc="-15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OOOO</a:t>
                      </a:r>
                      <a:r>
                        <a:rPr lang="ko-KR" altLang="en-US" sz="800" b="1" kern="0" spc="-15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하다</a:t>
                      </a:r>
                      <a:endParaRPr lang="en-US" altLang="ko-KR" sz="800" b="1" kern="0" spc="-15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*필수기재사항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 단어 표현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네 단어 요약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9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취미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94782"/>
                  </a:ext>
                </a:extLst>
              </a:tr>
              <a:tr h="408546">
                <a:tc v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특기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18861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764931"/>
                  </a:ext>
                </a:extLst>
              </a:tr>
              <a:tr h="434176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툴 활용 능력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*필수기재사항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콘텐츠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제작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PPT 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제작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영상 제작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일러스트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포토샵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기타 강점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052304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70577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267532"/>
                  </a:ext>
                </a:extLst>
              </a:tr>
              <a:tr h="300847">
                <a:tc rowSpan="6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소셜 미디어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2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 </a:t>
                      </a:r>
                      <a:r>
                        <a:rPr lang="ko-KR" altLang="en-US" sz="800" kern="0" spc="-2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 활용 계정만 기입</a:t>
                      </a:r>
                      <a:endParaRPr lang="en-US" altLang="ko-KR" sz="800" kern="0" spc="-2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비공개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비활성 </a:t>
                      </a:r>
                      <a:endParaRPr lang="en-US" altLang="ko-KR" sz="800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계정 기입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인스타그램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팔로워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782443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페이스북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친구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135743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블로그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일일 방문자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515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유튜브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 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구독자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kern="0" spc="0" noProof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958716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틱톡</a:t>
                      </a:r>
                      <a:endParaRPr kumimoji="0" lang="ko-KR" altLang="en-US" sz="800" b="1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 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구독자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573004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lang="ko-KR" altLang="en-US" sz="800" b="1" kern="0" spc="0" baseline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채널기입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구독자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746150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703570"/>
                  </a:ext>
                </a:extLst>
              </a:tr>
              <a:tr h="300847">
                <a:tc row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교내외</a:t>
                      </a: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활동</a:t>
                      </a: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 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필수기재사항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기입</a:t>
                      </a:r>
                      <a:endParaRPr lang="ko-KR" altLang="en-US" sz="1100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ko-KR" alt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활동명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내용 </a:t>
                      </a:r>
                      <a:r>
                        <a:rPr lang="en-US" altLang="ko-KR" sz="8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lang="ko-KR" altLang="en-US" sz="8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간략하게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563455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0000.00.00~0000.00.00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855546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882549"/>
                  </a:ext>
                </a:extLst>
              </a:tr>
              <a:tr h="3315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264008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4351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531911"/>
                  </a:ext>
                </a:extLst>
              </a:tr>
              <a:tr h="300847">
                <a:tc row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수상 경력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 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필수기재사항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기입</a:t>
                      </a:r>
                      <a:endParaRPr lang="ko-KR" altLang="en-US" sz="1100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 명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1820" algn="l"/>
                          <a:tab pos="695960" algn="ctr"/>
                          <a:tab pos="784860" algn="l"/>
                        </a:tabLs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1820" algn="l"/>
                          <a:tab pos="695960" algn="ctr"/>
                          <a:tab pos="784860" algn="l"/>
                        </a:tabLs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분야 및 상격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수상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614268"/>
                  </a:ext>
                </a:extLst>
              </a:tr>
              <a:tr h="3257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0000.00.00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024274"/>
                  </a:ext>
                </a:extLst>
              </a:tr>
              <a:tr h="3269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344673"/>
                  </a:ext>
                </a:extLst>
              </a:tr>
            </a:tbl>
          </a:graphicData>
        </a:graphic>
      </p:graphicFrame>
      <p:pic>
        <p:nvPicPr>
          <p:cNvPr id="17" name="그림 16">
            <a:extLst>
              <a:ext uri="{FF2B5EF4-FFF2-40B4-BE49-F238E27FC236}">
                <a16:creationId xmlns:a16="http://schemas.microsoft.com/office/drawing/2014/main" id="{A38AFCC9-C25C-BD4F-9924-1DDD388CA6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87068" y="1419598"/>
            <a:ext cx="3429000" cy="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30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5B8D1-6960-4BC0-AD82-35D1B40905CA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43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5001-7CFB-4190-B7BD-263CCA898E30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21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A1E98-85D4-476D-BA3F-1AA6D91CA242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54476025"/>
              </p:ext>
            </p:extLst>
          </p:nvPr>
        </p:nvGraphicFramePr>
        <p:xfrm>
          <a:off x="188912" y="344487"/>
          <a:ext cx="6480175" cy="9337696"/>
        </p:xfrm>
        <a:graphic>
          <a:graphicData uri="http://schemas.openxmlformats.org/drawingml/2006/table">
            <a:tbl>
              <a:tblPr/>
              <a:tblGrid>
                <a:gridCol w="6480175">
                  <a:extLst>
                    <a:ext uri="{9D8B030D-6E8A-4147-A177-3AD203B41FA5}">
                      <a16:colId xmlns:a16="http://schemas.microsoft.com/office/drawing/2014/main" val="2055837815"/>
                    </a:ext>
                  </a:extLst>
                </a:gridCol>
              </a:tblGrid>
              <a:tr h="414947">
                <a:tc>
                  <a:txBody>
                    <a:bodyPr/>
                    <a:lstStyle/>
                    <a:p>
                      <a:pPr marL="0" marR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본인을 어필할 수 있는 사진 한 장을 첨부하고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이에 대한 자기소개를 자유롭게 작성해주세요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0" marR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(400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kern="0" cap="none" spc="-1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</a:t>
                      </a:r>
                      <a:r>
                        <a:rPr kumimoji="0" lang="ko-KR" altLang="en-US" sz="1000" b="0" i="0" u="none" strike="noStrike" kern="0" cap="none" spc="-1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증명사진 외에 본인을 잘 나타내고 표현할 수 있는 이미지를 선택해주세요</a:t>
                      </a:r>
                      <a:r>
                        <a:rPr kumimoji="0" lang="en-US" altLang="ko-KR" sz="1000" b="0" i="0" u="none" strike="noStrike" kern="0" cap="none" spc="-1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!</a:t>
                      </a:r>
                      <a:endParaRPr lang="ko-KR" altLang="en-US" sz="1200" b="1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6431" marR="46431" marT="30954" marB="30954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012228"/>
                  </a:ext>
                </a:extLst>
              </a:tr>
              <a:tr h="631661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사진</a:t>
                      </a:r>
                      <a:r>
                        <a:rPr lang="ko-KR" altLang="en-US" sz="105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삽입</a:t>
                      </a:r>
                      <a:r>
                        <a:rPr lang="en-US" altLang="ko-KR" sz="105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43851" marR="43851" marT="12124" marB="12124" anchor="ctr">
                    <a:lnL>
                      <a:noFill/>
                    </a:lnL>
                    <a:lnR>
                      <a:noFill/>
                    </a:lnR>
                    <a:lnT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350781"/>
                  </a:ext>
                </a:extLst>
              </a:tr>
              <a:tr h="25934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3851" marR="43851" marT="12124" marB="12124">
                    <a:lnL>
                      <a:noFill/>
                    </a:lnL>
                    <a:lnR>
                      <a:noFill/>
                    </a:lnR>
                    <a:lnT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199780"/>
                  </a:ext>
                </a:extLst>
              </a:tr>
            </a:tbl>
          </a:graphicData>
        </a:graphic>
      </p:graphicFrame>
      <p:pic>
        <p:nvPicPr>
          <p:cNvPr id="6" name="그림 5">
            <a:extLst>
              <a:ext uri="{FF2B5EF4-FFF2-40B4-BE49-F238E27FC236}">
                <a16:creationId xmlns:a16="http://schemas.microsoft.com/office/drawing/2014/main" id="{2956E578-6423-3744-A54F-96A62014D2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4487"/>
            <a:ext cx="602646" cy="4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6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41057783"/>
              </p:ext>
            </p:extLst>
          </p:nvPr>
        </p:nvGraphicFramePr>
        <p:xfrm>
          <a:off x="188913" y="344488"/>
          <a:ext cx="6480175" cy="6821479"/>
        </p:xfrm>
        <a:graphic>
          <a:graphicData uri="http://schemas.openxmlformats.org/drawingml/2006/table">
            <a:tbl>
              <a:tblPr/>
              <a:tblGrid>
                <a:gridCol w="6480175">
                  <a:extLst>
                    <a:ext uri="{9D8B030D-6E8A-4147-A177-3AD203B41FA5}">
                      <a16:colId xmlns:a16="http://schemas.microsoft.com/office/drawing/2014/main" val="3709408461"/>
                    </a:ext>
                  </a:extLst>
                </a:gridCol>
              </a:tblGrid>
              <a:tr h="44193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본인이 가장 즐겨먹는 오리온 제품을 하나 골라 콘텐츠를 만든다면 어떻게 만들지 기획해주세요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  </a:t>
                      </a:r>
                    </a:p>
                    <a:p>
                      <a:pPr marL="0" marR="0" indent="0" algn="l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(400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 </a:t>
                      </a:r>
                      <a:r>
                        <a:rPr lang="en-US" altLang="ko-KR" sz="1000" b="0" u="none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</a:t>
                      </a:r>
                      <a:r>
                        <a:rPr lang="ko-KR" altLang="en-US" sz="1000" b="0" u="none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콘텐츠 채널 및 종류는 자유 </a:t>
                      </a:r>
                      <a:r>
                        <a:rPr lang="en-US" altLang="ko-KR" sz="1000" b="0" u="none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1000" b="0" u="none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본문 내 기획한 콘텐츠 링크를 삽입하거나 포트폴리오로 제출 가능</a:t>
                      </a:r>
                      <a:endParaRPr lang="ko-KR" altLang="en-US" sz="1200" b="0" u="none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6431" marR="46431" marT="30954" marB="30954" anchor="b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707684"/>
                  </a:ext>
                </a:extLst>
              </a:tr>
              <a:tr h="184140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3851" marR="43851" marT="12124" marB="12124">
                    <a:lnL>
                      <a:noFill/>
                    </a:lnL>
                    <a:lnR>
                      <a:noFill/>
                    </a:lnR>
                    <a:lnT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187176"/>
                  </a:ext>
                </a:extLst>
              </a:tr>
              <a:tr h="29462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직접 오리온의 신제품을 만든다면 어떤 제품을 만들고 싶은지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1" kern="0" spc="-100" baseline="0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네이밍과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이유를 적어주세요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(400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u="none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</a:t>
                      </a:r>
                      <a:r>
                        <a:rPr lang="ko-KR" altLang="en-US" sz="1000" b="0" u="none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기존 제품 활용 또는 신제품 기획 모두 자유롭게 가능합니다</a:t>
                      </a:r>
                      <a:r>
                        <a:rPr lang="en-US" altLang="ko-KR" sz="1000" b="0" u="none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lang="ko-KR" altLang="en-US" sz="1000" b="0" u="none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6431" marR="46431" marT="30954" marB="30954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093896"/>
                  </a:ext>
                </a:extLst>
              </a:tr>
              <a:tr h="184140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3851" marR="43851" marT="12124" marB="12124">
                    <a:lnL>
                      <a:noFill/>
                    </a:lnL>
                    <a:lnR>
                      <a:noFill/>
                    </a:lnR>
                    <a:lnT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173515"/>
                  </a:ext>
                </a:extLst>
              </a:tr>
              <a:tr h="29462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</a:t>
                      </a:r>
                      <a:r>
                        <a:rPr lang="ko-KR" altLang="en-US" sz="1200" b="1" kern="0" spc="-100" baseline="0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오리온프렌즈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 활동을 통해 이루고 싶은 목표나 포부를 이유와 함께 적어주세요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</a:p>
                    <a:p>
                      <a:pPr marL="0" marR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  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(400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</a:t>
                      </a:r>
                      <a:r>
                        <a:rPr lang="en-US" altLang="ko-KR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2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1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</a:t>
                      </a:r>
                      <a:r>
                        <a:rPr kumimoji="0" lang="ko-KR" altLang="en-US" sz="1000" b="0" i="0" u="none" strike="noStrike" kern="0" cap="none" spc="-1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활동을 수료할 때의 모습을 상상하며</a:t>
                      </a:r>
                      <a:r>
                        <a:rPr kumimoji="0" lang="en-US" altLang="ko-KR" sz="1000" b="0" i="0" u="none" strike="noStrike" kern="0" cap="none" spc="-1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kumimoji="0" lang="ko-KR" altLang="en-US" sz="1000" b="0" i="0" u="none" strike="noStrike" kern="0" cap="none" spc="-1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작성해주세요 </a:t>
                      </a:r>
                      <a:endParaRPr lang="en-US" altLang="ko-KR" sz="1200" b="1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6431" marR="46431" marT="30954" marB="30954" anchor="ctr">
                    <a:lnL>
                      <a:noFill/>
                    </a:lnL>
                    <a:lnR>
                      <a:noFill/>
                    </a:lnR>
                    <a:lnT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83375"/>
                  </a:ext>
                </a:extLst>
              </a:tr>
              <a:tr h="184140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3851" marR="43851" marT="12124" marB="12124">
                    <a:lnL>
                      <a:noFill/>
                    </a:lnL>
                    <a:lnR>
                      <a:noFill/>
                    </a:lnR>
                    <a:lnT w="1079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957811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E6B44-7F38-4352-976D-7BADBC1B6DF9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90223039"/>
              </p:ext>
            </p:extLst>
          </p:nvPr>
        </p:nvGraphicFramePr>
        <p:xfrm>
          <a:off x="188913" y="6899880"/>
          <a:ext cx="6480175" cy="2780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175">
                  <a:extLst>
                    <a:ext uri="{9D8B030D-6E8A-4147-A177-3AD203B41FA5}">
                      <a16:colId xmlns:a16="http://schemas.microsoft.com/office/drawing/2014/main" val="248934511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1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지원서 작성을 위한 안내 사항 </a:t>
                      </a:r>
                      <a:r>
                        <a:rPr lang="en-US" altLang="ko-KR" sz="11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</a:t>
                      </a:r>
                      <a:r>
                        <a:rPr lang="ko-KR" altLang="en-US" sz="11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작성 전</a:t>
                      </a:r>
                      <a:r>
                        <a:rPr lang="en-US" altLang="ko-KR" sz="11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꼭 읽어주세요</a:t>
                      </a:r>
                      <a:r>
                        <a:rPr lang="en-US" altLang="ko-KR" sz="1100" b="1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068415"/>
                  </a:ext>
                </a:extLst>
              </a:tr>
              <a:tr h="249259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spc="-100" baseline="0" dirty="0"/>
                        <a:t>지원서 작성 후 </a:t>
                      </a:r>
                      <a:r>
                        <a:rPr lang="ko-KR" altLang="en-US" sz="900" b="1" spc="-100" baseline="0" dirty="0" err="1">
                          <a:solidFill>
                            <a:srgbClr val="E3051A"/>
                          </a:solidFill>
                        </a:rPr>
                        <a:t>지원링크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(</a:t>
                      </a:r>
                      <a:r>
                        <a:rPr lang="en-US" altLang="ko-Kore-KR" sz="900" b="0" i="0" u="none" strike="noStrike" dirty="0">
                          <a:solidFill>
                            <a:schemeClr val="accent1"/>
                          </a:solidFill>
                          <a:effectLst/>
                          <a:latin typeface="나눔고딕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http://naver.me/Fk5GtNPt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) </a:t>
                      </a:r>
                      <a:r>
                        <a:rPr lang="ko-KR" altLang="en-US" sz="900" b="1" spc="-100" baseline="0" dirty="0"/>
                        <a:t>에서 파일을 첨부해주셔야 정상적으로 지원 완료 됩니다</a:t>
                      </a:r>
                      <a:r>
                        <a:rPr lang="en-US" altLang="ko-KR" sz="900" b="1" spc="-100" baseline="0" dirty="0"/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임의로 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지원서 기본 양식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(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폰트 종류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, 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크기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, 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자간 등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)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을 변경하지 마십시오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.</a:t>
                      </a:r>
                      <a:r>
                        <a:rPr lang="ko-KR" altLang="en-US" sz="900" b="1" spc="-100" baseline="0" dirty="0"/>
                        <a:t> </a:t>
                      </a:r>
                      <a:r>
                        <a:rPr lang="en-US" altLang="ko-KR" sz="600" b="1" spc="-100" baseline="0" dirty="0"/>
                        <a:t>*</a:t>
                      </a:r>
                      <a:r>
                        <a:rPr lang="ko-KR" altLang="en-US" sz="600" b="1" spc="-100" baseline="0" dirty="0"/>
                        <a:t>기본 폰트 </a:t>
                      </a:r>
                      <a:r>
                        <a:rPr lang="en-US" altLang="ko-KR" sz="600" b="1" spc="-100" baseline="0" dirty="0"/>
                        <a:t>: </a:t>
                      </a:r>
                      <a:r>
                        <a:rPr lang="ko-KR" altLang="en-US" sz="600" b="1" spc="-100" baseline="0" dirty="0" err="1"/>
                        <a:t>맑은고딕</a:t>
                      </a:r>
                      <a:r>
                        <a:rPr lang="ko-KR" altLang="en-US" sz="600" b="1" spc="-100" baseline="0" dirty="0"/>
                        <a:t> </a:t>
                      </a:r>
                      <a:r>
                        <a:rPr lang="en-US" altLang="ko-KR" sz="600" b="1" spc="-100" baseline="0" dirty="0"/>
                        <a:t>/ </a:t>
                      </a:r>
                      <a:r>
                        <a:rPr lang="ko-KR" altLang="en-US" sz="600" b="1" spc="-100" baseline="0" dirty="0"/>
                        <a:t>변경할 경우 감점 사유가 될 수 있습니다</a:t>
                      </a:r>
                      <a:r>
                        <a:rPr lang="en-US" altLang="ko-KR" sz="600" b="1" spc="-100" baseline="0" dirty="0"/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지원서 제출 시</a:t>
                      </a:r>
                      <a:r>
                        <a:rPr lang="en-US" altLang="ko-KR" sz="900" b="1" spc="-100" baseline="0" dirty="0"/>
                        <a:t>, 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마지막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4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페이지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(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개인정보 수집  및 이용 동의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)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를 삭제한 후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, 1~3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페이지만 제출</a:t>
                      </a:r>
                      <a:r>
                        <a:rPr lang="ko-KR" altLang="en-US" sz="900" b="1" spc="-100" baseline="0" dirty="0"/>
                        <a:t>해주세요</a:t>
                      </a:r>
                      <a:r>
                        <a:rPr lang="en-US" altLang="ko-KR" sz="900" b="1" spc="-100" baseline="0" dirty="0"/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지원서 파일은 반드시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PDF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로 변환</a:t>
                      </a:r>
                      <a:r>
                        <a:rPr lang="ko-KR" altLang="en-US" sz="900" b="1" spc="-100" baseline="0" dirty="0"/>
                        <a:t>하여 첨부해주시기 바랍니다</a:t>
                      </a:r>
                      <a:r>
                        <a:rPr lang="en-US" altLang="ko-KR" sz="900" b="1" spc="-100" baseline="0" dirty="0"/>
                        <a:t>. </a:t>
                      </a:r>
                      <a:r>
                        <a:rPr lang="en-US" altLang="ko-KR" sz="700" b="1" spc="-100" baseline="0" dirty="0"/>
                        <a:t> </a:t>
                      </a:r>
                      <a:br>
                        <a:rPr lang="en-US" altLang="ko-KR" sz="700" b="1" spc="-100" baseline="0" dirty="0"/>
                      </a:br>
                      <a:r>
                        <a:rPr lang="en-US" altLang="ko-KR" sz="700" b="1" spc="-100" baseline="0" dirty="0"/>
                        <a:t>(PDF</a:t>
                      </a:r>
                      <a:r>
                        <a:rPr lang="ko-KR" altLang="en-US" sz="700" b="1" spc="-100" baseline="0" dirty="0"/>
                        <a:t>변환 방법 </a:t>
                      </a:r>
                      <a:r>
                        <a:rPr lang="en-US" altLang="ko-KR" sz="700" b="1" spc="-100" baseline="0" dirty="0"/>
                        <a:t>: </a:t>
                      </a:r>
                      <a:r>
                        <a:rPr lang="ko-KR" altLang="en-US" sz="700" b="1" spc="-100" baseline="0" dirty="0"/>
                        <a:t>상단메뉴 → 파일 → 다른 이름으로 저장 → 폴더 선택 → 파일 형식에서 </a:t>
                      </a:r>
                      <a:r>
                        <a:rPr lang="en-US" altLang="ko-KR" sz="700" b="1" spc="-100" baseline="0" dirty="0"/>
                        <a:t>PDF </a:t>
                      </a:r>
                      <a:r>
                        <a:rPr lang="ko-KR" altLang="en-US" sz="700" b="1" spc="-100" baseline="0" dirty="0"/>
                        <a:t>선택</a:t>
                      </a:r>
                      <a:r>
                        <a:rPr lang="en-US" altLang="ko-KR" sz="700" b="1" spc="-100" baseline="0" dirty="0"/>
                        <a:t>)</a:t>
                      </a:r>
                      <a:endParaRPr lang="en-US" altLang="ko-KR" sz="900" b="1" spc="-100" baseline="0" dirty="0"/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파일명은 </a:t>
                      </a:r>
                      <a:r>
                        <a:rPr lang="ko-KR" altLang="en-US" sz="900" b="1" spc="-100" baseline="0" dirty="0" err="1">
                          <a:solidFill>
                            <a:srgbClr val="E3051A"/>
                          </a:solidFill>
                        </a:rPr>
                        <a:t>오리온프렌즈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5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기 지원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– 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이름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– 0000(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연락처 뒷자리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)</a:t>
                      </a:r>
                      <a:r>
                        <a:rPr lang="ko-KR" altLang="en-US" sz="900" b="1" spc="-100" baseline="0" dirty="0"/>
                        <a:t>으로 제출 바랍니다</a:t>
                      </a:r>
                      <a:r>
                        <a:rPr lang="en-US" altLang="ko-KR" sz="900" b="1" spc="-100" baseline="0" dirty="0"/>
                        <a:t>.  </a:t>
                      </a:r>
                      <a:r>
                        <a:rPr lang="en-US" altLang="ko-KR" sz="600" b="1" spc="-100" baseline="0" dirty="0"/>
                        <a:t>EX) </a:t>
                      </a:r>
                      <a:r>
                        <a:rPr lang="ko-KR" altLang="en-US" sz="600" b="1" spc="-100" baseline="0" dirty="0" err="1"/>
                        <a:t>오리온프렌즈</a:t>
                      </a:r>
                      <a:r>
                        <a:rPr lang="ko-KR" altLang="en-US" sz="600" b="1" spc="-100" baseline="0" dirty="0"/>
                        <a:t> </a:t>
                      </a:r>
                      <a:r>
                        <a:rPr lang="en-US" altLang="ko-KR" sz="600" b="1" spc="-100" baseline="0" dirty="0"/>
                        <a:t>5</a:t>
                      </a:r>
                      <a:r>
                        <a:rPr lang="ko-KR" altLang="en-US" sz="600" b="1" spc="-100" baseline="0" dirty="0"/>
                        <a:t>기 지원 </a:t>
                      </a:r>
                      <a:r>
                        <a:rPr lang="en-US" altLang="ko-KR" sz="600" b="1" spc="-100" baseline="0" dirty="0"/>
                        <a:t>– </a:t>
                      </a:r>
                      <a:r>
                        <a:rPr lang="ko-KR" altLang="en-US" sz="600" b="1" spc="-100" baseline="0" dirty="0" err="1"/>
                        <a:t>김리온</a:t>
                      </a:r>
                      <a:r>
                        <a:rPr lang="ko-KR" altLang="en-US" sz="600" b="1" spc="-100" baseline="0" dirty="0"/>
                        <a:t> </a:t>
                      </a:r>
                      <a:r>
                        <a:rPr lang="en-US" altLang="ko-KR" sz="600" b="1" spc="-100" baseline="0" dirty="0"/>
                        <a:t>– 1234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자율 양식의 포트폴리오 별도 제출 가능합니다</a:t>
                      </a:r>
                      <a:r>
                        <a:rPr lang="en-US" altLang="ko-KR" sz="900" b="1" spc="-100" baseline="0" dirty="0"/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포트폴리오 역시 반드시 </a:t>
                      </a:r>
                      <a:r>
                        <a:rPr lang="en-US" altLang="ko-KR" sz="900" b="1" spc="-100" baseline="0" dirty="0"/>
                        <a:t>PDF</a:t>
                      </a:r>
                      <a:r>
                        <a:rPr lang="ko-KR" altLang="en-US" sz="900" b="1" spc="-100" baseline="0" dirty="0"/>
                        <a:t>로 변환하여 첨부해주시기 바랍니다</a:t>
                      </a:r>
                      <a:r>
                        <a:rPr lang="en-US" altLang="ko-KR" sz="900" b="1" spc="-100" baseline="0" dirty="0"/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파일명은 </a:t>
                      </a:r>
                      <a:r>
                        <a:rPr lang="ko-KR" altLang="en-US" sz="900" b="1" spc="-100" baseline="0" dirty="0" err="1">
                          <a:solidFill>
                            <a:srgbClr val="E3051A"/>
                          </a:solidFill>
                        </a:rPr>
                        <a:t>오리온프렌즈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5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기 지원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– 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이름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– 0000(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연락처 뒷자리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) – </a:t>
                      </a:r>
                      <a:r>
                        <a:rPr lang="ko-KR" altLang="en-US" sz="900" b="1" spc="-100" baseline="0" dirty="0" err="1">
                          <a:solidFill>
                            <a:srgbClr val="E3051A"/>
                          </a:solidFill>
                        </a:rPr>
                        <a:t>포폴</a:t>
                      </a:r>
                      <a:r>
                        <a:rPr lang="ko-KR" altLang="en-US" sz="900" b="1" spc="-100" baseline="0" dirty="0" err="1"/>
                        <a:t>로</a:t>
                      </a:r>
                      <a:r>
                        <a:rPr lang="ko-KR" altLang="en-US" sz="900" b="1" spc="-100" baseline="0" dirty="0"/>
                        <a:t> </a:t>
                      </a:r>
                      <a:r>
                        <a:rPr lang="ko-KR" altLang="en-US" sz="900" b="1" spc="-100" baseline="0" dirty="0" err="1"/>
                        <a:t>제출바랍니다</a:t>
                      </a:r>
                      <a:r>
                        <a:rPr lang="en-US" altLang="ko-KR" sz="900" b="1" spc="-100" baseline="0" dirty="0"/>
                        <a:t>.</a:t>
                      </a:r>
                      <a:r>
                        <a:rPr lang="en-US" altLang="ko-KR" sz="600" b="1" spc="-100" baseline="0" dirty="0"/>
                        <a:t>EX) </a:t>
                      </a:r>
                      <a:r>
                        <a:rPr lang="ko-KR" altLang="en-US" sz="600" b="1" spc="-100" baseline="0" dirty="0" err="1"/>
                        <a:t>오리온프렌즈</a:t>
                      </a:r>
                      <a:r>
                        <a:rPr lang="ko-KR" altLang="en-US" sz="600" b="1" spc="-100" baseline="0" dirty="0"/>
                        <a:t> </a:t>
                      </a:r>
                      <a:r>
                        <a:rPr lang="en-US" altLang="ko-KR" sz="600" b="1" spc="-100" baseline="0" dirty="0"/>
                        <a:t>5</a:t>
                      </a:r>
                      <a:r>
                        <a:rPr lang="ko-KR" altLang="en-US" sz="600" b="1" spc="-100" baseline="0" dirty="0"/>
                        <a:t>기 지원 </a:t>
                      </a:r>
                      <a:r>
                        <a:rPr lang="en-US" altLang="ko-KR" sz="600" b="1" spc="-100" baseline="0" dirty="0"/>
                        <a:t>– </a:t>
                      </a:r>
                      <a:r>
                        <a:rPr lang="ko-KR" altLang="en-US" sz="600" b="1" spc="-100" baseline="0" dirty="0" err="1"/>
                        <a:t>김리온</a:t>
                      </a:r>
                      <a:r>
                        <a:rPr lang="ko-KR" altLang="en-US" sz="600" b="1" spc="-100" baseline="0" dirty="0"/>
                        <a:t> </a:t>
                      </a:r>
                      <a:r>
                        <a:rPr lang="en-US" altLang="ko-KR" sz="600" b="1" spc="-100" baseline="0" dirty="0"/>
                        <a:t>– 1234 – </a:t>
                      </a:r>
                      <a:r>
                        <a:rPr lang="ko-KR" altLang="en-US" sz="600" b="1" spc="-100" baseline="0" dirty="0" err="1"/>
                        <a:t>포폴</a:t>
                      </a:r>
                      <a:endParaRPr lang="en-US" altLang="ko-KR" sz="600" b="1" spc="-100" baseline="0" dirty="0"/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영상으로 된 포트폴리오 혹은 콘텐츠의 경우</a:t>
                      </a:r>
                      <a:r>
                        <a:rPr lang="en-US" altLang="ko-KR" sz="900" b="1" spc="-100" baseline="0" dirty="0"/>
                        <a:t>, </a:t>
                      </a:r>
                      <a:r>
                        <a:rPr lang="ko-KR" altLang="en-US" sz="900" b="1" spc="-100" baseline="0" dirty="0"/>
                        <a:t>유튜브 등 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온라인에 업로드 후 지원 링크 내에서 </a:t>
                      </a:r>
                      <a:r>
                        <a:rPr lang="en-US" altLang="ko-KR" sz="900" b="1" spc="-100" baseline="0" dirty="0">
                          <a:solidFill>
                            <a:srgbClr val="E3051A"/>
                          </a:solidFill>
                        </a:rPr>
                        <a:t>URL</a:t>
                      </a:r>
                      <a:r>
                        <a:rPr lang="ko-KR" altLang="en-US" sz="900" b="1" spc="-100" baseline="0" dirty="0">
                          <a:solidFill>
                            <a:srgbClr val="E3051A"/>
                          </a:solidFill>
                        </a:rPr>
                        <a:t>을 입력</a:t>
                      </a:r>
                      <a:r>
                        <a:rPr lang="ko-KR" altLang="en-US" sz="900" b="1" spc="-100" baseline="0" dirty="0"/>
                        <a:t>해주시기 바랍니다</a:t>
                      </a:r>
                      <a:r>
                        <a:rPr lang="en-US" altLang="ko-KR" sz="900" b="1" spc="-100" baseline="0" dirty="0"/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지원 서류는 반환되지 않으며</a:t>
                      </a:r>
                      <a:r>
                        <a:rPr lang="en-US" altLang="ko-KR" sz="900" b="1" spc="-100" baseline="0" dirty="0"/>
                        <a:t>, </a:t>
                      </a:r>
                      <a:r>
                        <a:rPr lang="ko-KR" altLang="en-US" sz="900" b="1" spc="-100" baseline="0" dirty="0"/>
                        <a:t>심사 이외에 다른 용도로 사용되지 않습니다</a:t>
                      </a:r>
                      <a:r>
                        <a:rPr lang="en-US" altLang="ko-KR" sz="900" b="1" spc="-100" baseline="0" dirty="0"/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ko-KR" altLang="en-US" sz="900" b="1" spc="-100" baseline="0" dirty="0"/>
                        <a:t>문의 </a:t>
                      </a:r>
                      <a:r>
                        <a:rPr lang="en-US" altLang="ko-KR" sz="900" b="1" spc="-100" baseline="0" dirty="0"/>
                        <a:t>: </a:t>
                      </a:r>
                      <a:r>
                        <a:rPr lang="ko-KR" altLang="en-US" sz="900" b="1" spc="-100" baseline="0" dirty="0" err="1"/>
                        <a:t>오리온프렌즈</a:t>
                      </a:r>
                      <a:r>
                        <a:rPr lang="ko-KR" altLang="en-US" sz="900" b="1" spc="-100" baseline="0" dirty="0"/>
                        <a:t> </a:t>
                      </a:r>
                      <a:r>
                        <a:rPr lang="en-US" altLang="ko-KR" sz="900" b="1" spc="-100" baseline="0" dirty="0"/>
                        <a:t>5</a:t>
                      </a:r>
                      <a:r>
                        <a:rPr lang="ko-KR" altLang="en-US" sz="900" b="1" spc="-100" baseline="0" dirty="0"/>
                        <a:t>기 </a:t>
                      </a:r>
                      <a:r>
                        <a:rPr lang="ko-KR" altLang="en-US" sz="900" b="1" spc="-100" baseline="0" dirty="0" err="1"/>
                        <a:t>운영사무국</a:t>
                      </a:r>
                      <a:r>
                        <a:rPr lang="ko-KR" altLang="en-US" sz="900" b="1" spc="-100" baseline="0" dirty="0"/>
                        <a:t> </a:t>
                      </a:r>
                      <a:r>
                        <a:rPr lang="en-US" altLang="ko-KR" sz="900" b="1" spc="-100" baseline="0" dirty="0"/>
                        <a:t>02-2138-2018 (</a:t>
                      </a:r>
                      <a:r>
                        <a:rPr lang="ko-KR" altLang="en-US" sz="900" b="1" spc="-100" baseline="0" dirty="0"/>
                        <a:t>평일 </a:t>
                      </a:r>
                      <a:r>
                        <a:rPr lang="en-US" altLang="ko-KR" sz="900" b="1" spc="-100" baseline="0" dirty="0"/>
                        <a:t>09:30~17:30)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876586"/>
                  </a:ext>
                </a:extLst>
              </a:tr>
            </a:tbl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BA8151AD-5BC8-D24E-95AE-5D03F213A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48591"/>
            <a:ext cx="602646" cy="42408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5651C19-AC40-D549-88FF-F53D359AC4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617203"/>
            <a:ext cx="602646" cy="42408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225ACD7-0520-7D41-BC27-12E561155C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91585"/>
            <a:ext cx="602646" cy="4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3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E9996-A0D3-4B06-AE49-BF6B29FF0711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719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7ABE3-2C6C-4EAE-8F0C-BBD321B7D8F8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5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15EF2-3E37-4636-87F7-165F2B0A9871}" type="datetime1">
              <a:rPr lang="ko-KR" altLang="en-US" smtClean="0"/>
              <a:t>2021. 1. 7.</a:t>
            </a:fld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57475" y="9399376"/>
            <a:ext cx="1543050" cy="3962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A67123CC-51FC-4E9B-90AF-C7F7B380E7A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3" b="37975"/>
          <a:stretch/>
        </p:blipFill>
        <p:spPr>
          <a:xfrm>
            <a:off x="5739692" y="84966"/>
            <a:ext cx="1016708" cy="25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4" r:id="rId4"/>
    <p:sldLayoutId id="2147483665" r:id="rId5"/>
    <p:sldLayoutId id="2147483667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7" userDrawn="1">
          <p15:clr>
            <a:srgbClr val="F26B43"/>
          </p15:clr>
        </p15:guide>
        <p15:guide id="2" pos="2160" userDrawn="1">
          <p15:clr>
            <a:srgbClr val="F26B43"/>
          </p15:clr>
        </p15:guide>
        <p15:guide id="3" orient="horz" pos="609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naver.me/Fk5GtNPt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naver.me/Fk5GtNP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1</a:t>
            </a:fld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146124"/>
              </p:ext>
            </p:extLst>
          </p:nvPr>
        </p:nvGraphicFramePr>
        <p:xfrm>
          <a:off x="169863" y="1575872"/>
          <a:ext cx="6546205" cy="7993586"/>
        </p:xfrm>
        <a:graphic>
          <a:graphicData uri="http://schemas.openxmlformats.org/drawingml/2006/table">
            <a:tbl>
              <a:tblPr/>
              <a:tblGrid>
                <a:gridCol w="858972">
                  <a:extLst>
                    <a:ext uri="{9D8B030D-6E8A-4147-A177-3AD203B41FA5}">
                      <a16:colId xmlns:a16="http://schemas.microsoft.com/office/drawing/2014/main" val="3570199930"/>
                    </a:ext>
                  </a:extLst>
                </a:gridCol>
                <a:gridCol w="378146">
                  <a:extLst>
                    <a:ext uri="{9D8B030D-6E8A-4147-A177-3AD203B41FA5}">
                      <a16:colId xmlns:a16="http://schemas.microsoft.com/office/drawing/2014/main" val="107779891"/>
                    </a:ext>
                  </a:extLst>
                </a:gridCol>
                <a:gridCol w="539801">
                  <a:extLst>
                    <a:ext uri="{9D8B030D-6E8A-4147-A177-3AD203B41FA5}">
                      <a16:colId xmlns:a16="http://schemas.microsoft.com/office/drawing/2014/main" val="3860973923"/>
                    </a:ext>
                  </a:extLst>
                </a:gridCol>
                <a:gridCol w="443845">
                  <a:extLst>
                    <a:ext uri="{9D8B030D-6E8A-4147-A177-3AD203B41FA5}">
                      <a16:colId xmlns:a16="http://schemas.microsoft.com/office/drawing/2014/main" val="116314142"/>
                    </a:ext>
                  </a:extLst>
                </a:gridCol>
                <a:gridCol w="342653">
                  <a:extLst>
                    <a:ext uri="{9D8B030D-6E8A-4147-A177-3AD203B41FA5}">
                      <a16:colId xmlns:a16="http://schemas.microsoft.com/office/drawing/2014/main" val="3307217802"/>
                    </a:ext>
                  </a:extLst>
                </a:gridCol>
                <a:gridCol w="141575">
                  <a:extLst>
                    <a:ext uri="{9D8B030D-6E8A-4147-A177-3AD203B41FA5}">
                      <a16:colId xmlns:a16="http://schemas.microsoft.com/office/drawing/2014/main" val="932850877"/>
                    </a:ext>
                  </a:extLst>
                </a:gridCol>
                <a:gridCol w="401745">
                  <a:extLst>
                    <a:ext uri="{9D8B030D-6E8A-4147-A177-3AD203B41FA5}">
                      <a16:colId xmlns:a16="http://schemas.microsoft.com/office/drawing/2014/main" val="2355006578"/>
                    </a:ext>
                  </a:extLst>
                </a:gridCol>
                <a:gridCol w="441703">
                  <a:extLst>
                    <a:ext uri="{9D8B030D-6E8A-4147-A177-3AD203B41FA5}">
                      <a16:colId xmlns:a16="http://schemas.microsoft.com/office/drawing/2014/main" val="4148053890"/>
                    </a:ext>
                  </a:extLst>
                </a:gridCol>
                <a:gridCol w="376980">
                  <a:extLst>
                    <a:ext uri="{9D8B030D-6E8A-4147-A177-3AD203B41FA5}">
                      <a16:colId xmlns:a16="http://schemas.microsoft.com/office/drawing/2014/main" val="3274141357"/>
                    </a:ext>
                  </a:extLst>
                </a:gridCol>
                <a:gridCol w="255737">
                  <a:extLst>
                    <a:ext uri="{9D8B030D-6E8A-4147-A177-3AD203B41FA5}">
                      <a16:colId xmlns:a16="http://schemas.microsoft.com/office/drawing/2014/main" val="2976644172"/>
                    </a:ext>
                  </a:extLst>
                </a:gridCol>
                <a:gridCol w="155255">
                  <a:extLst>
                    <a:ext uri="{9D8B030D-6E8A-4147-A177-3AD203B41FA5}">
                      <a16:colId xmlns:a16="http://schemas.microsoft.com/office/drawing/2014/main" val="1414783565"/>
                    </a:ext>
                  </a:extLst>
                </a:gridCol>
                <a:gridCol w="194044">
                  <a:extLst>
                    <a:ext uri="{9D8B030D-6E8A-4147-A177-3AD203B41FA5}">
                      <a16:colId xmlns:a16="http://schemas.microsoft.com/office/drawing/2014/main" val="2218867569"/>
                    </a:ext>
                  </a:extLst>
                </a:gridCol>
                <a:gridCol w="302261">
                  <a:extLst>
                    <a:ext uri="{9D8B030D-6E8A-4147-A177-3AD203B41FA5}">
                      <a16:colId xmlns:a16="http://schemas.microsoft.com/office/drawing/2014/main" val="792134274"/>
                    </a:ext>
                  </a:extLst>
                </a:gridCol>
                <a:gridCol w="204728">
                  <a:extLst>
                    <a:ext uri="{9D8B030D-6E8A-4147-A177-3AD203B41FA5}">
                      <a16:colId xmlns:a16="http://schemas.microsoft.com/office/drawing/2014/main" val="403924299"/>
                    </a:ext>
                  </a:extLst>
                </a:gridCol>
                <a:gridCol w="150994">
                  <a:extLst>
                    <a:ext uri="{9D8B030D-6E8A-4147-A177-3AD203B41FA5}">
                      <a16:colId xmlns:a16="http://schemas.microsoft.com/office/drawing/2014/main" val="2480119701"/>
                    </a:ext>
                  </a:extLst>
                </a:gridCol>
                <a:gridCol w="495442">
                  <a:extLst>
                    <a:ext uri="{9D8B030D-6E8A-4147-A177-3AD203B41FA5}">
                      <a16:colId xmlns:a16="http://schemas.microsoft.com/office/drawing/2014/main" val="384302532"/>
                    </a:ext>
                  </a:extLst>
                </a:gridCol>
                <a:gridCol w="108906">
                  <a:extLst>
                    <a:ext uri="{9D8B030D-6E8A-4147-A177-3AD203B41FA5}">
                      <a16:colId xmlns:a16="http://schemas.microsoft.com/office/drawing/2014/main" val="322425407"/>
                    </a:ext>
                  </a:extLst>
                </a:gridCol>
                <a:gridCol w="753418">
                  <a:extLst>
                    <a:ext uri="{9D8B030D-6E8A-4147-A177-3AD203B41FA5}">
                      <a16:colId xmlns:a16="http://schemas.microsoft.com/office/drawing/2014/main" val="1216831827"/>
                    </a:ext>
                  </a:extLst>
                </a:gridCol>
              </a:tblGrid>
              <a:tr h="373353">
                <a:tc rowSpan="5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사진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800" b="0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ko-KR" altLang="en-US" sz="800" b="0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얼굴 식별 가능한 사진</a:t>
                      </a:r>
                      <a:endParaRPr kumimoji="0" lang="en-US" altLang="ko-KR" sz="800" b="0" i="0" u="none" strike="noStrike" kern="0" cap="none" spc="-15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0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셀카 가능 </a:t>
                      </a:r>
                      <a:endParaRPr kumimoji="0" lang="en-US" altLang="ko-KR" sz="800" b="0" i="0" u="none" strike="noStrike" kern="0" cap="none" spc="-15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altLang="ko-KR" sz="800" b="0" i="0" u="none" strike="noStrike" kern="0" cap="none" spc="-15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최종 선발 시</a:t>
                      </a:r>
                      <a:r>
                        <a:rPr kumimoji="0" lang="en-US" altLang="ko-KR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800" b="1" i="0" u="none" strike="noStrike" kern="0" cap="none" spc="-15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제공  </a:t>
                      </a:r>
                      <a:r>
                        <a:rPr kumimoji="0" lang="ko-KR" altLang="en-US" sz="800" b="1" i="0" u="none" strike="noStrike" kern="0" cap="none" spc="-15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굿즈</a:t>
                      </a:r>
                      <a:r>
                        <a:rPr kumimoji="0" lang="ko-KR" altLang="en-US" sz="800" b="1" i="0" u="none" strike="noStrike" kern="0" cap="none" spc="-15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활용 </a:t>
                      </a:r>
                      <a:endParaRPr kumimoji="0" lang="en-US" altLang="ko-KR" sz="800" b="1" i="0" u="none" strike="noStrike" kern="0" cap="none" spc="-15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8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성명</a:t>
                      </a: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latin typeface="+mn-ea"/>
                          <a:ea typeface="+mn-ea"/>
                        </a:rPr>
                        <a:t>홍길동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성별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남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생년월일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00.00.00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208359"/>
                  </a:ext>
                </a:extLst>
              </a:tr>
              <a:tr h="373353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학교</a:t>
                      </a: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대학교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학년 및 학기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학년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학기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22884"/>
                  </a:ext>
                </a:extLst>
              </a:tr>
              <a:tr h="373353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전공학과</a:t>
                      </a: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학과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상태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재학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휴학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수료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졸업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133993"/>
                  </a:ext>
                </a:extLst>
              </a:tr>
              <a:tr h="373372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800" b="0" i="0" u="none" strike="noStrike" kern="0" cap="none" spc="-20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복수전공</a:t>
                      </a:r>
                      <a:r>
                        <a:rPr lang="en-US" altLang="ko-KR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부전공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6858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0" cap="none" spc="-20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* 없으면 공란으로 제출</a:t>
                      </a: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학과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연락처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010-0000-0000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93636"/>
                  </a:ext>
                </a:extLst>
              </a:tr>
              <a:tr h="373353"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-1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3543" marR="93543" marT="46772" marB="46772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024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주소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altLang="ko-KR" sz="800" kern="0" spc="-1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ko-KR" altLang="en-US" sz="800" kern="0" spc="-100" baseline="0" dirty="0" err="1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실거주지</a:t>
                      </a:r>
                      <a:endParaRPr lang="ko-KR" altLang="en-US" sz="800" kern="0" spc="-1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3543" marR="93543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 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상세주소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395821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884594"/>
                  </a:ext>
                </a:extLst>
              </a:tr>
              <a:tr h="390009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나</a:t>
                      </a:r>
                      <a:r>
                        <a:rPr lang="en-US" altLang="ko-KR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’</a:t>
                      </a: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는 세상에서가장 </a:t>
                      </a:r>
                      <a:r>
                        <a:rPr lang="en-US" altLang="ko-KR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OOOO</a:t>
                      </a: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하다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2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*필수기재사항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 단어 표현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최대 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글자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9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Ex.) </a:t>
                      </a:r>
                      <a:r>
                        <a:rPr lang="ko-KR" altLang="en-US" sz="800" b="1" kern="0" spc="0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나는 세상에서 가장  </a:t>
                      </a:r>
                      <a:r>
                        <a:rPr lang="ko-KR" altLang="en-US" sz="800" b="1" kern="0" spc="0" dirty="0" err="1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스윗하다</a:t>
                      </a:r>
                      <a:r>
                        <a:rPr lang="en-US" altLang="ko-KR" sz="800" b="1" kern="0" spc="0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취미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94782"/>
                  </a:ext>
                </a:extLst>
              </a:tr>
              <a:tr h="408546">
                <a:tc v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특기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18861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764931"/>
                  </a:ext>
                </a:extLst>
              </a:tr>
              <a:tr h="434176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툴 활용 능력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*필수기재사항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콘텐츠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제작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PPT 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제작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영상 제작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일러스트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포토샵</a:t>
                      </a: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기타 강점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052304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 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</a:t>
                      </a:r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70577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267532"/>
                  </a:ext>
                </a:extLst>
              </a:tr>
              <a:tr h="300847">
                <a:tc rowSpan="6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소셜 미디어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2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 </a:t>
                      </a:r>
                      <a:r>
                        <a:rPr lang="ko-KR" altLang="en-US" sz="800" kern="0" spc="-2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 활용 계정만 기입</a:t>
                      </a:r>
                      <a:endParaRPr lang="en-US" altLang="ko-KR" sz="800" kern="0" spc="-2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비공개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비활성 </a:t>
                      </a:r>
                      <a:endParaRPr lang="en-US" altLang="ko-KR" sz="800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계정 기입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인스타그램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팔로워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782443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페이스북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친구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135743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블로그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일일 방문자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515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유튜브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 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구독자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kern="0" spc="0" noProof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958716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800" b="1" i="0" u="none" strike="noStrike" kern="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틱톡</a:t>
                      </a:r>
                      <a:endParaRPr kumimoji="0" lang="ko-KR" altLang="en-US" sz="800" b="1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 </a:t>
                      </a:r>
                      <a:r>
                        <a:rPr kumimoji="0" lang="ko-KR" alt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구독자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ore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noProof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573004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lang="ko-KR" altLang="en-US" sz="800" b="1" kern="0" spc="0" baseline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채널기입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URL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입력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구독자 수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</a:p>
                  </a:txBody>
                  <a:tcPr marL="70158" marR="70158" marT="46772" marB="4677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746150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70158" marR="70158" marT="46772" marB="46772" anchor="ctr">
                    <a:lnL>
                      <a:noFill/>
                    </a:lnL>
                    <a:lnR w="14351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703570"/>
                  </a:ext>
                </a:extLst>
              </a:tr>
              <a:tr h="300847">
                <a:tc row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교내외</a:t>
                      </a: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활동</a:t>
                      </a: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 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필수기재사항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기입</a:t>
                      </a:r>
                      <a:endParaRPr lang="ko-KR" altLang="en-US" sz="1100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</a:t>
                      </a:r>
                      <a:r>
                        <a:rPr lang="en-US" altLang="ko-KR" sz="800" b="1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ko-KR" alt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활동명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내용 </a:t>
                      </a:r>
                      <a:r>
                        <a:rPr lang="en-US" altLang="ko-KR" sz="8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lang="ko-KR" altLang="en-US" sz="8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간략하게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563455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0000.00.00~0000.00.00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855546"/>
                  </a:ext>
                </a:extLst>
              </a:tr>
              <a:tr h="3008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882549"/>
                  </a:ext>
                </a:extLst>
              </a:tr>
              <a:tr h="3315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264008"/>
                  </a:ext>
                </a:extLst>
              </a:tr>
              <a:tr h="0">
                <a:tc gridSpan="18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14351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531911"/>
                  </a:ext>
                </a:extLst>
              </a:tr>
              <a:tr h="300847">
                <a:tc row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수상 경력</a:t>
                      </a:r>
                      <a:endParaRPr lang="en-US" altLang="ko-KR" sz="800" b="1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 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필수기재사항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</a:t>
                      </a:r>
                      <a:r>
                        <a:rPr lang="en-US" altLang="ko-KR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ko-KR" altLang="en-US" sz="800" kern="0" spc="-100" baseline="0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기입</a:t>
                      </a:r>
                      <a:endParaRPr lang="ko-KR" altLang="en-US" sz="1100" kern="0" spc="-100" baseline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대회 명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1820" algn="l"/>
                          <a:tab pos="695960" algn="ctr"/>
                          <a:tab pos="784860" algn="l"/>
                        </a:tabLs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1820" algn="l"/>
                          <a:tab pos="695960" algn="ctr"/>
                          <a:tab pos="784860" algn="l"/>
                        </a:tabLs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분야 및 상격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수상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614268"/>
                  </a:ext>
                </a:extLst>
              </a:tr>
              <a:tr h="3257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0000.00.00</a:t>
                      </a: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024274"/>
                  </a:ext>
                </a:extLst>
              </a:tr>
              <a:tr h="3269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0158" marR="70158" marT="46772" marB="4677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344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101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88912" y="7164299"/>
            <a:ext cx="648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내용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8912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8913" y="817602"/>
            <a:ext cx="648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내용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8913" y="3073036"/>
            <a:ext cx="648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내용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13" y="5378574"/>
            <a:ext cx="6480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내용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BC8D44-AF1A-7141-9A91-23B51CF8CF14}"/>
              </a:ext>
            </a:extLst>
          </p:cNvPr>
          <p:cNvSpPr txBox="1"/>
          <p:nvPr/>
        </p:nvSpPr>
        <p:spPr>
          <a:xfrm>
            <a:off x="1313370" y="7239536"/>
            <a:ext cx="15359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ore-KR" sz="900" dirty="0">
                <a:solidFill>
                  <a:srgbClr val="4472C4"/>
                </a:solidFill>
                <a:latin typeface="나눔고딕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http://naver.me/Fk5GtNPt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220956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7123CC-51FC-4E9B-90AF-C7F7B380E7A9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1221065" y="571756"/>
            <a:ext cx="15359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ore-KR" sz="900" dirty="0">
                <a:solidFill>
                  <a:srgbClr val="4472C4"/>
                </a:solidFill>
                <a:latin typeface="나눔고딕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http://naver.me/Fk5GtNPt</a:t>
            </a:r>
            <a:endParaRPr kumimoji="1" lang="ko-Kore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1782592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8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5480</TotalTime>
  <Words>295</Words>
  <Application>Microsoft Macintosh PowerPoint</Application>
  <PresentationFormat>A4 용지(210x297mm)</PresentationFormat>
  <Paragraphs>107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한컴바탕</vt:lpstr>
      <vt:lpstr>맑은 고딕</vt:lpstr>
      <vt:lpstr>나눔고딕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 창수</dc:creator>
  <cp:lastModifiedBy>m17777</cp:lastModifiedBy>
  <cp:revision>328</cp:revision>
  <dcterms:created xsi:type="dcterms:W3CDTF">2019-10-20T11:45:46Z</dcterms:created>
  <dcterms:modified xsi:type="dcterms:W3CDTF">2021-01-07T12:06:27Z</dcterms:modified>
</cp:coreProperties>
</file>